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6" r:id="rId2"/>
    <p:sldId id="257" r:id="rId3"/>
    <p:sldId id="258" r:id="rId4"/>
    <p:sldId id="281" r:id="rId5"/>
    <p:sldId id="282" r:id="rId6"/>
    <p:sldId id="283" r:id="rId7"/>
    <p:sldId id="284" r:id="rId8"/>
    <p:sldId id="289" r:id="rId9"/>
    <p:sldId id="261" r:id="rId10"/>
    <p:sldId id="285" r:id="rId11"/>
    <p:sldId id="291" r:id="rId12"/>
    <p:sldId id="269" r:id="rId13"/>
    <p:sldId id="270" r:id="rId14"/>
    <p:sldId id="271" r:id="rId15"/>
    <p:sldId id="273" r:id="rId16"/>
    <p:sldId id="274" r:id="rId17"/>
    <p:sldId id="286" r:id="rId18"/>
    <p:sldId id="290" r:id="rId19"/>
    <p:sldId id="287" r:id="rId20"/>
    <p:sldId id="288" r:id="rId21"/>
    <p:sldId id="276" r:id="rId22"/>
    <p:sldId id="277" r:id="rId23"/>
    <p:sldId id="279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1304" y="-4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115F7E-8656-4F4F-B86A-A316998ECB30}" type="datetimeFigureOut">
              <a:rPr lang="en-US" smtClean="0"/>
              <a:t>11/30/16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2C5CBC-5E22-EB49-9ED3-3AB108AEAD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072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57319"/>
            <a:ext cx="8915400" cy="87782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034553"/>
            <a:ext cx="8001000" cy="3823447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91440" rIns="274320" bIns="9144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AA508-F0CD-46EA-95FB-26B559A0B5D9}" type="datetimeFigureOut">
              <a:rPr lang="en-US" smtClean="0"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2907-8A9D-4F6B-98F6-913902AD56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AA508-F0CD-46EA-95FB-26B559A0B5D9}" type="datetimeFigureOut">
              <a:rPr lang="en-US" smtClean="0"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2907-8A9D-4F6B-98F6-913902AD56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025435"/>
            <a:ext cx="89154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943600"/>
            <a:ext cx="8001000" cy="91440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91440" rIns="274320" bIns="91440" rtlCol="0" anchor="t" anchorCtr="0"/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AA508-F0CD-46EA-95FB-26B559A0B5D9}" type="datetimeFigureOut">
              <a:rPr lang="en-US" smtClean="0"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38862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00399"/>
            <a:ext cx="8915400" cy="2286000"/>
          </a:xfrm>
          <a:solidFill>
            <a:schemeClr val="tx2"/>
          </a:solidFill>
        </p:spPr>
        <p:txBody>
          <a:bodyPr vert="horz" lIns="1188720" tIns="45720" rIns="274320" bIns="45720" rtlCol="0" anchor="b" anchorCtr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5484607"/>
            <a:ext cx="8001000" cy="77724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91440" rIns="274320" bIns="91440" rtlCol="0" anchor="ctr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AA508-F0CD-46EA-95FB-26B559A0B5D9}" type="datetimeFigureOut">
              <a:rPr lang="en-US" smtClean="0"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2907-8A9D-4F6B-98F6-913902AD56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7534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70FAA508-F0CD-46EA-95FB-26B559A0B5D9}" type="datetimeFigureOut">
              <a:rPr lang="en-US" smtClean="0"/>
              <a:t>11/30/16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2907-8A9D-4F6B-98F6-913902AD56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588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588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7534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7534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70FAA508-F0CD-46EA-95FB-26B559A0B5D9}" type="datetimeFigureOut">
              <a:rPr lang="en-US" smtClean="0"/>
              <a:t>11/30/16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120588" y="188259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2907-8A9D-4F6B-98F6-913902AD56B5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AA508-F0CD-46EA-95FB-26B559A0B5D9}" type="datetimeFigureOut">
              <a:rPr lang="en-US" smtClean="0"/>
              <a:t>11/30/16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2907-8A9D-4F6B-98F6-913902AD56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AA508-F0CD-46EA-95FB-26B559A0B5D9}" type="datetimeFigureOut">
              <a:rPr lang="en-US" smtClean="0"/>
              <a:t>11/30/16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2907-8A9D-4F6B-98F6-913902AD56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7534" y="2590800"/>
            <a:ext cx="3566160" cy="368617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2000"/>
            </a:lvl6pPr>
            <a:lvl7pPr marL="2055813" indent="-344488">
              <a:defRPr sz="2000"/>
            </a:lvl7pPr>
            <a:lvl8pPr marL="2055813" indent="-344488">
              <a:defRPr sz="2000"/>
            </a:lvl8pPr>
            <a:lvl9pPr marL="2055813" indent="-344488"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0952" y="2039111"/>
            <a:ext cx="356616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70FAA508-F0CD-46EA-95FB-26B559A0B5D9}" type="datetimeFigureOut">
              <a:rPr lang="en-US" smtClean="0"/>
              <a:t>11/30/16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2907-8A9D-4F6B-98F6-913902AD56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487987" y="2048256"/>
            <a:ext cx="3427413" cy="420624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2039112"/>
            <a:ext cx="457200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70FAA508-F0CD-46EA-95FB-26B559A0B5D9}" type="datetimeFigureOut">
              <a:rPr lang="en-US" smtClean="0"/>
              <a:t>11/30/16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2907-8A9D-4F6B-98F6-913902AD56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AA508-F0CD-46EA-95FB-26B559A0B5D9}" type="datetimeFigureOut">
              <a:rPr lang="en-US" smtClean="0"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70FAA508-F0CD-46EA-95FB-26B559A0B5D9}" type="datetimeFigureOut">
              <a:rPr lang="en-US" smtClean="0"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928616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70FAA508-F0CD-46EA-95FB-26B559A0B5D9}" type="datetimeFigureOut">
              <a:rPr lang="en-US" smtClean="0"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6601968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543800" y="1129553"/>
            <a:ext cx="1371600" cy="148132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543800" y="2629169"/>
            <a:ext cx="1371600" cy="148132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AA508-F0CD-46EA-95FB-26B559A0B5D9}" type="datetimeFigureOut">
              <a:rPr lang="en-US" smtClean="0"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2907-8A9D-4F6B-98F6-913902AD56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87553" y="1129554"/>
            <a:ext cx="914400" cy="5533278"/>
          </a:xfrm>
        </p:spPr>
        <p:txBody>
          <a:bodyPr vert="eaVert" lIns="274320" tIns="685800" bIns="68580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0" y="1734671"/>
            <a:ext cx="6426200" cy="4542304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AA508-F0CD-46EA-95FB-26B559A0B5D9}" type="datetimeFigureOut">
              <a:rPr lang="en-US" smtClean="0"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2907-8A9D-4F6B-98F6-913902AD56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123856"/>
            <a:ext cx="8913813" cy="914400"/>
          </a:xfrm>
          <a:prstGeom prst="rect">
            <a:avLst/>
          </a:prstGeo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4424" y="2595562"/>
            <a:ext cx="7610476" cy="36707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0FAA508-F0CD-46EA-95FB-26B559A0B5D9}" type="datetimeFigureOut">
              <a:rPr lang="en-US" smtClean="0"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0588" y="18825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89894" y="6569075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A822907-8A9D-4F6B-98F6-913902AD56B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0"/>
            <a:ext cx="7999413" cy="18288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14400" y="6675120"/>
            <a:ext cx="7999413" cy="18288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xStyles>
    <p:titleStyle>
      <a:lvl1pPr marL="0" indent="0" algn="l" defTabSz="914400" rtl="0" eaLnBrk="1" latinLnBrk="0" hangingPunct="1"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Font typeface="Wingdings 2" pitchFamily="18" charset="2"/>
        <a:buChar char="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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gif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www.facebook.com/North.Central.Chronicle/?ref=hl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Relationship Id="rId3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facebook.com/North.Central.Chronicle/?ref=hl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North.Central.Chronicle/?ref=hl" TargetMode="External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tagram.com/chroniclencc/" TargetMode="External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>
              <a:spcBef>
                <a:spcPts val="200"/>
              </a:spcBef>
            </a:pPr>
            <a:r>
              <a:rPr lang="en-US" sz="2400" b="1" i="1" dirty="0" smtClean="0"/>
              <a:t>using social media to find it,</a:t>
            </a:r>
          </a:p>
          <a:p>
            <a:pPr>
              <a:spcBef>
                <a:spcPts val="200"/>
              </a:spcBef>
            </a:pPr>
            <a:r>
              <a:rPr lang="en-US" sz="2400" b="1" i="1" dirty="0" smtClean="0"/>
              <a:t>engage it, grow it.</a:t>
            </a:r>
          </a:p>
          <a:p>
            <a:endParaRPr lang="en-US" sz="2400" dirty="0"/>
          </a:p>
          <a:p>
            <a:endParaRPr lang="en-US" sz="2400" dirty="0" smtClean="0"/>
          </a:p>
          <a:p>
            <a:pPr>
              <a:spcBef>
                <a:spcPts val="300"/>
              </a:spcBef>
            </a:pPr>
            <a:r>
              <a:rPr lang="en-US" dirty="0" smtClean="0"/>
              <a:t>presented by Kay O’Donnell</a:t>
            </a:r>
          </a:p>
          <a:p>
            <a:pPr>
              <a:spcBef>
                <a:spcPts val="300"/>
              </a:spcBef>
            </a:pPr>
            <a:r>
              <a:rPr lang="en-US" dirty="0" smtClean="0"/>
              <a:t>North Central College, Naperville, Ill.</a:t>
            </a:r>
            <a:endParaRPr lang="en-US" dirty="0"/>
          </a:p>
          <a:p>
            <a:endParaRPr lang="en-US" sz="2400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6900957" y="177800"/>
            <a:ext cx="0" cy="4670728"/>
          </a:xfrm>
          <a:prstGeom prst="line">
            <a:avLst/>
          </a:prstGeom>
          <a:ln w="38100" cmpd="sng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6000" b="1" dirty="0" smtClean="0"/>
              <a:t>AUDIENCE</a:t>
            </a:r>
            <a:endParaRPr lang="en-US" sz="6000" b="1" dirty="0"/>
          </a:p>
        </p:txBody>
      </p:sp>
      <p:pic>
        <p:nvPicPr>
          <p:cNvPr id="5" name="Picture 4" descr="facebook logo png transparent background.png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7486" y="3209547"/>
            <a:ext cx="1167114" cy="11671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Instagram-logo-transparent-background_zps6befc220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765" y="4440161"/>
            <a:ext cx="1334151" cy="13510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Twitter_logo_blue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986" y="2020393"/>
            <a:ext cx="1342085" cy="10911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055191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Facebook is Eating the World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2254125"/>
            <a:ext cx="7610476" cy="3670767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Emily Bell, </a:t>
            </a:r>
            <a:r>
              <a:rPr lang="en-US" sz="2400" b="1" dirty="0" smtClean="0"/>
              <a:t>Columbia Journalism Review, </a:t>
            </a:r>
            <a:r>
              <a:rPr lang="en-US" sz="2400" b="1" dirty="0"/>
              <a:t>2016</a:t>
            </a:r>
            <a:endParaRPr lang="en-US" sz="2400" b="1" dirty="0" smtClean="0"/>
          </a:p>
          <a:p>
            <a:pPr marL="349250" lvl="1" indent="0">
              <a:buNone/>
            </a:pPr>
            <a:r>
              <a:rPr lang="en-US" sz="2800" i="1" dirty="0">
                <a:latin typeface="Cambria"/>
                <a:cs typeface="Cambria"/>
              </a:rPr>
              <a:t>“Social media hasn’t just swallowed journalism, it has swallowed everything. It has swallowed political campaigns, banking systems, personal histories, the leisure industry, retail, even government and security. </a:t>
            </a:r>
            <a:r>
              <a:rPr lang="en-US" sz="2800" b="1" i="1" dirty="0">
                <a:latin typeface="Cambria"/>
                <a:cs typeface="Cambria"/>
              </a:rPr>
              <a:t>The </a:t>
            </a:r>
            <a:r>
              <a:rPr lang="en-US" sz="2800" b="1" i="1" dirty="0">
                <a:solidFill>
                  <a:srgbClr val="FF0000"/>
                </a:solidFill>
                <a:latin typeface="Cambria"/>
                <a:cs typeface="Cambria"/>
              </a:rPr>
              <a:t>phone</a:t>
            </a:r>
            <a:r>
              <a:rPr lang="en-US" sz="2800" b="1" i="1" dirty="0">
                <a:latin typeface="Cambria"/>
                <a:cs typeface="Cambria"/>
              </a:rPr>
              <a:t> in our pocket is our portal to the world</a:t>
            </a:r>
            <a:r>
              <a:rPr lang="en-US" sz="2800" i="1" dirty="0">
                <a:latin typeface="Cambria"/>
                <a:cs typeface="Cambria"/>
              </a:rPr>
              <a:t>.”</a:t>
            </a:r>
          </a:p>
          <a:p>
            <a:pPr marL="34925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14372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Emily Bell, CJR 2016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2265662"/>
            <a:ext cx="7610476" cy="367076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i="1" dirty="0">
                <a:latin typeface="Cambria"/>
                <a:cs typeface="Cambria"/>
              </a:rPr>
              <a:t>“With billions of users and hundreds of thousands of articles, pictures, and videos arriving online everyday, </a:t>
            </a:r>
            <a:r>
              <a:rPr lang="en-US" sz="3200" b="1" i="1" dirty="0">
                <a:latin typeface="Cambria"/>
                <a:cs typeface="Cambria"/>
              </a:rPr>
              <a:t>social platforms </a:t>
            </a:r>
            <a:r>
              <a:rPr lang="en-US" sz="3200" i="1" dirty="0">
                <a:latin typeface="Cambria"/>
                <a:cs typeface="Cambria"/>
              </a:rPr>
              <a:t>have to employ </a:t>
            </a:r>
            <a:r>
              <a:rPr lang="en-US" sz="3200" b="1" i="1" dirty="0">
                <a:latin typeface="Cambria"/>
                <a:cs typeface="Cambria"/>
              </a:rPr>
              <a:t>algorithms</a:t>
            </a:r>
            <a:r>
              <a:rPr lang="en-US" sz="3200" i="1" dirty="0">
                <a:latin typeface="Cambria"/>
                <a:cs typeface="Cambria"/>
              </a:rPr>
              <a:t> to try and sort through the important and recent and popular and decide who ought to see what. And we have no option but to trust them to do this.”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790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look at those FB algorithms</a:t>
            </a:r>
            <a:endParaRPr lang="en-US" dirty="0"/>
          </a:p>
        </p:txBody>
      </p:sp>
      <p:pic>
        <p:nvPicPr>
          <p:cNvPr id="3" name="Picture 2" descr="Screen Shot 2016-10-22 at 7.48.39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500" y="2220244"/>
            <a:ext cx="2900645" cy="23855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Screen Shot 2016-10-22 at 7.49.21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494" y="2220244"/>
            <a:ext cx="2975506" cy="42398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1" name="Straight Arrow Connector 10"/>
          <p:cNvCxnSpPr/>
          <p:nvPr/>
        </p:nvCxnSpPr>
        <p:spPr>
          <a:xfrm flipH="1">
            <a:off x="6731000" y="4635500"/>
            <a:ext cx="1498600" cy="520700"/>
          </a:xfrm>
          <a:prstGeom prst="straightConnector1">
            <a:avLst/>
          </a:prstGeom>
          <a:ln w="5715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36808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FB still provides the strongest link</a:t>
            </a:r>
            <a:endParaRPr lang="en-US" dirty="0"/>
          </a:p>
        </p:txBody>
      </p:sp>
      <p:pic>
        <p:nvPicPr>
          <p:cNvPr id="4" name="Picture 3" descr="Screen Shot 2016-10-21 at 7.25.30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" y="2254250"/>
            <a:ext cx="8618220" cy="2762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6" name="Straight Arrow Connector 5"/>
          <p:cNvCxnSpPr/>
          <p:nvPr/>
        </p:nvCxnSpPr>
        <p:spPr>
          <a:xfrm flipV="1">
            <a:off x="4851400" y="3365500"/>
            <a:ext cx="3327400" cy="2120900"/>
          </a:xfrm>
          <a:prstGeom prst="straightConnector1">
            <a:avLst/>
          </a:prstGeom>
          <a:ln w="5715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10834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3856"/>
            <a:ext cx="4241799" cy="1593944"/>
          </a:xfrm>
        </p:spPr>
        <p:txBody>
          <a:bodyPr/>
          <a:lstStyle/>
          <a:p>
            <a:r>
              <a:rPr lang="en-US" dirty="0" smtClean="0"/>
              <a:t>Why we talk about FB ...</a:t>
            </a:r>
            <a:endParaRPr lang="en-US" dirty="0"/>
          </a:p>
        </p:txBody>
      </p:sp>
      <p:pic>
        <p:nvPicPr>
          <p:cNvPr id="6" name="Content Placeholder 5" descr="Screen Shot 2016-11-29 at 9.59.03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9464" r="-79464"/>
          <a:stretch>
            <a:fillRect/>
          </a:stretch>
        </p:blipFill>
        <p:spPr>
          <a:xfrm>
            <a:off x="1054100" y="219648"/>
            <a:ext cx="11156350" cy="53810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14994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the best fit? The Big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2311400"/>
            <a:ext cx="7610476" cy="3853329"/>
          </a:xfrm>
        </p:spPr>
        <p:txBody>
          <a:bodyPr>
            <a:normAutofit lnSpcReduction="10000"/>
          </a:bodyPr>
          <a:lstStyle/>
          <a:p>
            <a:r>
              <a:rPr lang="en-US" sz="2400" b="1" dirty="0" smtClean="0"/>
              <a:t>Facebook Page </a:t>
            </a:r>
            <a:r>
              <a:rPr lang="en-US" sz="2400" dirty="0" smtClean="0"/>
              <a:t>– best suited for organizations, clubs, businesses; largest potential payback, but “boosting” is essential to building audience</a:t>
            </a:r>
          </a:p>
          <a:p>
            <a:r>
              <a:rPr lang="en-US" sz="2400" b="1" dirty="0" err="1" smtClean="0"/>
              <a:t>Instagram</a:t>
            </a:r>
            <a:r>
              <a:rPr lang="en-US" sz="2400" dirty="0" smtClean="0"/>
              <a:t> </a:t>
            </a:r>
            <a:r>
              <a:rPr lang="en-US" sz="2400" dirty="0"/>
              <a:t>–</a:t>
            </a:r>
            <a:r>
              <a:rPr lang="en-US" sz="2400" dirty="0" smtClean="0"/>
              <a:t> good fit for capturing younger audience; can be easier (than the other 2) to build a following; photo quality is crucial; </a:t>
            </a:r>
            <a:r>
              <a:rPr lang="en-US" sz="2400" dirty="0" err="1" smtClean="0"/>
              <a:t>hashtags</a:t>
            </a:r>
            <a:r>
              <a:rPr lang="en-US" sz="2400" dirty="0" smtClean="0"/>
              <a:t>, </a:t>
            </a:r>
            <a:r>
              <a:rPr lang="en-US" sz="2400" dirty="0" err="1" smtClean="0"/>
              <a:t>hashtags</a:t>
            </a:r>
            <a:r>
              <a:rPr lang="en-US" sz="2400" dirty="0" smtClean="0"/>
              <a:t>, </a:t>
            </a:r>
            <a:r>
              <a:rPr lang="en-US" sz="2400" dirty="0" err="1" smtClean="0"/>
              <a:t>hashtags</a:t>
            </a:r>
            <a:r>
              <a:rPr lang="en-US" sz="2400" dirty="0" smtClean="0"/>
              <a:t>.</a:t>
            </a:r>
          </a:p>
          <a:p>
            <a:r>
              <a:rPr lang="en-US" sz="2400" b="1" dirty="0" smtClean="0"/>
              <a:t>Twitter</a:t>
            </a:r>
            <a:r>
              <a:rPr lang="en-US" sz="2400" dirty="0" smtClean="0"/>
              <a:t> – best for live tweeting events, jumping in on bigger conversations/trending topics; </a:t>
            </a:r>
            <a:r>
              <a:rPr lang="en-US" sz="2400" dirty="0" err="1" smtClean="0"/>
              <a:t>hashtags</a:t>
            </a:r>
            <a:r>
              <a:rPr lang="en-US" sz="24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9699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Connecting with audience</a:t>
            </a:r>
            <a:endParaRPr lang="en-US" dirty="0"/>
          </a:p>
        </p:txBody>
      </p:sp>
      <p:pic>
        <p:nvPicPr>
          <p:cNvPr id="4" name="Picture 3" descr="Screen Shot 2016-11-10 at 8.12.5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2177956"/>
            <a:ext cx="6375400" cy="4203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747540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5200" y="1123856"/>
            <a:ext cx="7948613" cy="914400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Will</a:t>
            </a:r>
            <a:r>
              <a:rPr lang="en-US" sz="4000" b="1" dirty="0"/>
              <a:t> </a:t>
            </a:r>
            <a:r>
              <a:rPr lang="en-US" sz="4000" b="1" dirty="0" err="1" smtClean="0"/>
              <a:t>Federman’s</a:t>
            </a:r>
            <a:r>
              <a:rPr lang="en-US" sz="4000" b="1" dirty="0" smtClean="0"/>
              <a:t> tips </a:t>
            </a:r>
            <a:r>
              <a:rPr lang="is-IS" sz="4000" b="1" dirty="0" smtClean="0"/>
              <a:t>…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0892" y="2458255"/>
            <a:ext cx="4041091" cy="314929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2800" dirty="0"/>
              <a:t>	</a:t>
            </a:r>
          </a:p>
          <a:p>
            <a:pPr>
              <a:spcBef>
                <a:spcPts val="1000"/>
              </a:spcBef>
              <a:buAutoNum type="arabicPeriod"/>
            </a:pPr>
            <a:r>
              <a:rPr lang="en-US" sz="2800" dirty="0"/>
              <a:t>Craft social language</a:t>
            </a:r>
          </a:p>
          <a:p>
            <a:pPr>
              <a:spcBef>
                <a:spcPts val="1000"/>
              </a:spcBef>
              <a:buAutoNum type="arabicPeriod"/>
            </a:pPr>
            <a:r>
              <a:rPr lang="en-US" sz="2800" dirty="0"/>
              <a:t>Develop audience strategy</a:t>
            </a:r>
          </a:p>
          <a:p>
            <a:pPr>
              <a:spcBef>
                <a:spcPts val="1000"/>
              </a:spcBef>
              <a:buAutoNum type="arabicPeriod"/>
            </a:pPr>
            <a:r>
              <a:rPr lang="en-US" sz="2800" dirty="0"/>
              <a:t>Develop SEO strategy</a:t>
            </a:r>
          </a:p>
          <a:p>
            <a:pPr>
              <a:spcBef>
                <a:spcPts val="1000"/>
              </a:spcBef>
              <a:buAutoNum type="arabicPeriod"/>
            </a:pPr>
            <a:r>
              <a:rPr lang="en-US" sz="2800" dirty="0"/>
              <a:t>Assign stories</a:t>
            </a:r>
          </a:p>
          <a:p>
            <a:pPr>
              <a:spcBef>
                <a:spcPts val="1000"/>
              </a:spcBef>
              <a:buAutoNum type="arabicPeriod"/>
            </a:pPr>
            <a:r>
              <a:rPr lang="en-US" sz="2800" dirty="0"/>
              <a:t>Talk about trending</a:t>
            </a:r>
          </a:p>
          <a:p>
            <a:pPr>
              <a:spcBef>
                <a:spcPts val="1000"/>
              </a:spcBef>
              <a:buAutoNum type="arabicPeriod"/>
            </a:pPr>
            <a:r>
              <a:rPr lang="en-US" sz="2800" dirty="0"/>
              <a:t>Look at analytics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91100" y="4934464"/>
            <a:ext cx="40386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VIDEO STILL RULES</a:t>
            </a:r>
          </a:p>
          <a:p>
            <a:pPr algn="ctr"/>
            <a:r>
              <a:rPr lang="en-US" dirty="0" smtClean="0"/>
              <a:t>(embed directly, don’t link)</a:t>
            </a:r>
            <a:endParaRPr lang="en-US" dirty="0"/>
          </a:p>
        </p:txBody>
      </p:sp>
      <p:pic>
        <p:nvPicPr>
          <p:cNvPr id="6" name="Picture 5" descr="wfederman_140259794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25" y="948227"/>
            <a:ext cx="1573528" cy="15735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38100" y="6146800"/>
            <a:ext cx="919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latin typeface="Times New Roman"/>
                <a:cs typeface="Times New Roman"/>
              </a:rPr>
              <a:t>*</a:t>
            </a:r>
            <a:r>
              <a:rPr lang="en-US" i="1" dirty="0" err="1" smtClean="0">
                <a:latin typeface="Times New Roman"/>
                <a:cs typeface="Times New Roman"/>
              </a:rPr>
              <a:t>Federman</a:t>
            </a:r>
            <a:r>
              <a:rPr lang="en-US" i="1" dirty="0" smtClean="0">
                <a:latin typeface="Times New Roman"/>
                <a:cs typeface="Times New Roman"/>
              </a:rPr>
              <a:t> is managing </a:t>
            </a:r>
            <a:r>
              <a:rPr lang="en-US" i="1" dirty="0">
                <a:latin typeface="Times New Roman"/>
                <a:cs typeface="Times New Roman"/>
              </a:rPr>
              <a:t>editor of The </a:t>
            </a:r>
            <a:r>
              <a:rPr lang="en-US" i="1" dirty="0" err="1">
                <a:latin typeface="Times New Roman"/>
                <a:cs typeface="Times New Roman"/>
              </a:rPr>
              <a:t>Tylt</a:t>
            </a:r>
            <a:r>
              <a:rPr lang="en-US" i="1" dirty="0">
                <a:latin typeface="Times New Roman"/>
                <a:cs typeface="Times New Roman"/>
              </a:rPr>
              <a:t>, </a:t>
            </a:r>
            <a:r>
              <a:rPr lang="en-US" i="1" dirty="0" smtClean="0">
                <a:latin typeface="Times New Roman"/>
                <a:cs typeface="Times New Roman"/>
              </a:rPr>
              <a:t>ex-audience </a:t>
            </a:r>
            <a:r>
              <a:rPr lang="en-US" i="1" dirty="0">
                <a:latin typeface="Times New Roman"/>
                <a:cs typeface="Times New Roman"/>
              </a:rPr>
              <a:t>engagement editor at </a:t>
            </a:r>
            <a:r>
              <a:rPr lang="en-US" i="1" dirty="0" smtClean="0">
                <a:latin typeface="Times New Roman"/>
                <a:cs typeface="Times New Roman"/>
              </a:rPr>
              <a:t>Fortune Magazine</a:t>
            </a:r>
            <a:r>
              <a:rPr lang="en-US" i="1" dirty="0">
                <a:latin typeface="Times New Roman"/>
                <a:cs typeface="Times New Roman"/>
              </a:rPr>
              <a:t>.</a:t>
            </a:r>
          </a:p>
          <a:p>
            <a:endParaRPr lang="en-US" dirty="0"/>
          </a:p>
        </p:txBody>
      </p:sp>
      <p:pic>
        <p:nvPicPr>
          <p:cNvPr id="9" name="Picture 8" descr="Screen Shot 2016-11-30 at 7.54.45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5983" y="2572555"/>
            <a:ext cx="3697904" cy="2165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02072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smtClean="0"/>
              <a:t>Reality bites: Will’s tips translated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9024" y="2138362"/>
            <a:ext cx="7610476" cy="4275138"/>
          </a:xfrm>
        </p:spPr>
        <p:txBody>
          <a:bodyPr>
            <a:normAutofit/>
          </a:bodyPr>
          <a:lstStyle/>
          <a:p>
            <a:r>
              <a:rPr lang="en-US" b="1" dirty="0" smtClean="0"/>
              <a:t>Language is important </a:t>
            </a:r>
            <a:r>
              <a:rPr lang="en-US" dirty="0" smtClean="0"/>
              <a:t>– be concise, engaging, witty even (but match tone to content). Find your </a:t>
            </a:r>
            <a:r>
              <a:rPr lang="en-US" u="sng" dirty="0" smtClean="0"/>
              <a:t>voice</a:t>
            </a:r>
            <a:r>
              <a:rPr lang="en-US" dirty="0" smtClean="0"/>
              <a:t> and be </a:t>
            </a:r>
            <a:r>
              <a:rPr lang="en-US" u="sng" dirty="0" smtClean="0"/>
              <a:t>consistent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Audience is everything </a:t>
            </a:r>
            <a:r>
              <a:rPr lang="en-US" dirty="0" smtClean="0"/>
              <a:t>– cultivate loyal followers by giving them the unique content you can offer. Think </a:t>
            </a:r>
            <a:r>
              <a:rPr lang="en-US" u="sng" dirty="0" err="1" smtClean="0"/>
              <a:t>hyperlocal</a:t>
            </a:r>
            <a:r>
              <a:rPr lang="en-US" u="sng" dirty="0" smtClean="0"/>
              <a:t>.</a:t>
            </a:r>
          </a:p>
          <a:p>
            <a:r>
              <a:rPr lang="en-US" b="1" dirty="0" smtClean="0"/>
              <a:t>Tell your story </a:t>
            </a:r>
            <a:r>
              <a:rPr lang="en-US" dirty="0" smtClean="0"/>
              <a:t>– use images, videos and text to share your message; avoid redundancy across platforms.</a:t>
            </a:r>
          </a:p>
          <a:p>
            <a:r>
              <a:rPr lang="en-US" b="1" dirty="0" smtClean="0"/>
              <a:t>Key words and </a:t>
            </a:r>
            <a:r>
              <a:rPr lang="en-US" b="1" dirty="0" err="1" smtClean="0"/>
              <a:t>hashtags</a:t>
            </a:r>
            <a:r>
              <a:rPr lang="en-US" b="1" dirty="0" smtClean="0"/>
              <a:t> </a:t>
            </a:r>
            <a:r>
              <a:rPr lang="en-US" dirty="0" smtClean="0"/>
              <a:t>– pay attention to these as they are vital to pushing your content to the right audience.</a:t>
            </a:r>
          </a:p>
          <a:p>
            <a:r>
              <a:rPr lang="en-US" b="1" dirty="0" smtClean="0"/>
              <a:t>Look at what works </a:t>
            </a:r>
            <a:r>
              <a:rPr lang="en-US" dirty="0" smtClean="0"/>
              <a:t>– watch your analytics and respond, retool, revise.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9982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of the tricks of the trade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2247900"/>
            <a:ext cx="7610476" cy="4018429"/>
          </a:xfrm>
        </p:spPr>
        <p:txBody>
          <a:bodyPr/>
          <a:lstStyle/>
          <a:p>
            <a:r>
              <a:rPr lang="en-US" sz="2400" b="1" dirty="0" smtClean="0"/>
              <a:t>To grow followers:</a:t>
            </a:r>
          </a:p>
          <a:p>
            <a:pPr lvl="1"/>
            <a:r>
              <a:rPr lang="en-US" dirty="0" smtClean="0"/>
              <a:t>Follow others connected to your mission/focus/community</a:t>
            </a:r>
          </a:p>
          <a:p>
            <a:pPr lvl="1"/>
            <a:r>
              <a:rPr lang="en-US" dirty="0" smtClean="0"/>
              <a:t>Engage with the people you follow</a:t>
            </a:r>
          </a:p>
          <a:p>
            <a:pPr lvl="1"/>
            <a:r>
              <a:rPr lang="en-US" dirty="0" smtClean="0"/>
              <a:t>Look for universal </a:t>
            </a:r>
            <a:r>
              <a:rPr lang="en-US" dirty="0" err="1" smtClean="0"/>
              <a:t>hashtags</a:t>
            </a:r>
            <a:r>
              <a:rPr lang="en-US" dirty="0" smtClean="0"/>
              <a:t> (especially on </a:t>
            </a:r>
            <a:r>
              <a:rPr lang="en-US" dirty="0" err="1" smtClean="0"/>
              <a:t>Instagram</a:t>
            </a:r>
            <a:r>
              <a:rPr lang="en-US" dirty="0" smtClean="0"/>
              <a:t> and Twitter); no limit to </a:t>
            </a:r>
            <a:r>
              <a:rPr lang="en-US" dirty="0" err="1" smtClean="0"/>
              <a:t>Instagram</a:t>
            </a:r>
            <a:r>
              <a:rPr lang="en-US" dirty="0" smtClean="0"/>
              <a:t> </a:t>
            </a:r>
            <a:r>
              <a:rPr lang="en-US" dirty="0" err="1" smtClean="0"/>
              <a:t>hashtag</a:t>
            </a:r>
            <a:r>
              <a:rPr lang="en-US" dirty="0" smtClean="0"/>
              <a:t> use</a:t>
            </a:r>
          </a:p>
          <a:p>
            <a:pPr lvl="1"/>
            <a:r>
              <a:rPr lang="en-US" dirty="0" smtClean="0"/>
              <a:t>Set a budget and “boost” content you believe will connect with your audience</a:t>
            </a:r>
          </a:p>
          <a:p>
            <a:pPr lvl="1"/>
            <a:r>
              <a:rPr lang="en-US" dirty="0" smtClean="0"/>
              <a:t>PATIENCE, TENACITY (and maybe a touch of obsession)</a:t>
            </a:r>
          </a:p>
          <a:p>
            <a:pPr lvl="1"/>
            <a:r>
              <a:rPr lang="en-US" dirty="0" smtClean="0"/>
              <a:t>Celebrate the little victories</a:t>
            </a:r>
          </a:p>
          <a:p>
            <a:pPr lvl="1"/>
            <a:r>
              <a:rPr lang="en-US" dirty="0" smtClean="0"/>
              <a:t>Never underestimate your impact (numbers don’t tell the whole story)</a:t>
            </a:r>
          </a:p>
        </p:txBody>
      </p:sp>
    </p:spTree>
    <p:extLst>
      <p:ext uri="{BB962C8B-B14F-4D97-AF65-F5344CB8AC3E}">
        <p14:creationId xmlns:p14="http://schemas.microsoft.com/office/powerpoint/2010/main" val="40225788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CASE STUDY: </a:t>
            </a:r>
            <a:r>
              <a:rPr lang="en-US" dirty="0" smtClean="0"/>
              <a:t>NCClinked.com</a:t>
            </a:r>
            <a:endParaRPr lang="en-US" dirty="0"/>
          </a:p>
        </p:txBody>
      </p:sp>
      <p:pic>
        <p:nvPicPr>
          <p:cNvPr id="5" name="Content Placeholder 4" descr="Screen Shot 2016-11-30 at 8.12.17 AM.pn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36" b="8936"/>
          <a:stretch>
            <a:fillRect/>
          </a:stretch>
        </p:blipFill>
        <p:spPr>
          <a:xfrm>
            <a:off x="1139823" y="2100262"/>
            <a:ext cx="7731287" cy="37290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65610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268" y="228600"/>
            <a:ext cx="8153400" cy="990600"/>
          </a:xfrm>
        </p:spPr>
        <p:txBody>
          <a:bodyPr/>
          <a:lstStyle/>
          <a:p>
            <a:r>
              <a:rPr lang="en-US" b="1" dirty="0" smtClean="0"/>
              <a:t>NCClinked.com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498600" y="1325113"/>
            <a:ext cx="68961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 smtClean="0"/>
              <a:t> The website is the </a:t>
            </a:r>
            <a:r>
              <a:rPr lang="en-US" sz="3200" b="1" dirty="0" smtClean="0"/>
              <a:t>product</a:t>
            </a:r>
          </a:p>
          <a:p>
            <a:pPr>
              <a:lnSpc>
                <a:spcPct val="120000"/>
              </a:lnSpc>
            </a:pPr>
            <a:r>
              <a:rPr lang="en-US" sz="3200" dirty="0" smtClean="0"/>
              <a:t> Maintains </a:t>
            </a:r>
            <a:r>
              <a:rPr lang="en-US" sz="3200" b="1" dirty="0" smtClean="0"/>
              <a:t>3</a:t>
            </a:r>
            <a:r>
              <a:rPr lang="en-US" sz="3200" dirty="0" smtClean="0"/>
              <a:t> primary channels (FB, Twitter, </a:t>
            </a:r>
            <a:r>
              <a:rPr lang="en-US" sz="3200" dirty="0" err="1" smtClean="0"/>
              <a:t>Instagram</a:t>
            </a:r>
            <a:r>
              <a:rPr lang="en-US" sz="3200" dirty="0" smtClean="0"/>
              <a:t>) and </a:t>
            </a:r>
            <a:r>
              <a:rPr lang="en-US" sz="3200" b="1" dirty="0" smtClean="0"/>
              <a:t>2</a:t>
            </a:r>
            <a:r>
              <a:rPr lang="en-US" sz="3200" dirty="0" smtClean="0"/>
              <a:t> secondary (</a:t>
            </a:r>
            <a:r>
              <a:rPr lang="en-US" sz="3200" dirty="0" err="1" smtClean="0"/>
              <a:t>Snapchat</a:t>
            </a:r>
            <a:r>
              <a:rPr lang="en-US" sz="3200" dirty="0" smtClean="0"/>
              <a:t>, YouTube)</a:t>
            </a:r>
          </a:p>
          <a:p>
            <a:r>
              <a:rPr lang="en-US" sz="3200" dirty="0" smtClean="0"/>
              <a:t> Social media serves </a:t>
            </a:r>
            <a:r>
              <a:rPr lang="en-US" sz="3200" b="1" dirty="0" smtClean="0"/>
              <a:t>two functions</a:t>
            </a:r>
            <a:r>
              <a:rPr lang="en-US" sz="3200" dirty="0" smtClean="0"/>
              <a:t>:</a:t>
            </a:r>
          </a:p>
          <a:p>
            <a:pPr lvl="1">
              <a:lnSpc>
                <a:spcPct val="110000"/>
              </a:lnSpc>
            </a:pPr>
            <a:r>
              <a:rPr lang="en-US" sz="3200" dirty="0" smtClean="0"/>
              <a:t> </a:t>
            </a:r>
            <a:r>
              <a:rPr lang="en-US" sz="3000" dirty="0" smtClean="0"/>
              <a:t>drive traffic to the site</a:t>
            </a:r>
          </a:p>
          <a:p>
            <a:pPr lvl="1">
              <a:lnSpc>
                <a:spcPct val="110000"/>
              </a:lnSpc>
            </a:pPr>
            <a:r>
              <a:rPr lang="en-US" sz="3000" dirty="0" smtClean="0"/>
              <a:t> offer original “social-only” content </a:t>
            </a:r>
          </a:p>
          <a:p>
            <a:pPr lvl="2">
              <a:lnSpc>
                <a:spcPct val="110000"/>
              </a:lnSpc>
            </a:pPr>
            <a:r>
              <a:rPr lang="en-US" sz="2600" dirty="0" smtClean="0"/>
              <a:t>content serves to heighten brand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754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Driving traffic </a:t>
            </a:r>
            <a:r>
              <a:rPr lang="is-IS" b="1" dirty="0" smtClean="0"/>
              <a:t>… 24-hour period</a:t>
            </a:r>
            <a:endParaRPr lang="en-US" b="1" dirty="0"/>
          </a:p>
        </p:txBody>
      </p:sp>
      <p:pic>
        <p:nvPicPr>
          <p:cNvPr id="5" name="Picture 4" descr="Screen Shot 2016-02-04 at 7.00.34 AM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111"/>
          <a:stretch/>
        </p:blipFill>
        <p:spPr>
          <a:xfrm>
            <a:off x="1168400" y="2103709"/>
            <a:ext cx="6451600" cy="17724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Screen Shot 2016-02-04 at 7.00.34 AM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72"/>
          <a:stretch/>
        </p:blipFill>
        <p:spPr>
          <a:xfrm>
            <a:off x="1206500" y="4114799"/>
            <a:ext cx="6413500" cy="17570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1" name="Straight Arrow Connector 10"/>
          <p:cNvCxnSpPr/>
          <p:nvPr/>
        </p:nvCxnSpPr>
        <p:spPr>
          <a:xfrm flipH="1" flipV="1">
            <a:off x="7569200" y="3238500"/>
            <a:ext cx="977900" cy="482600"/>
          </a:xfrm>
          <a:prstGeom prst="straightConnector1">
            <a:avLst/>
          </a:prstGeom>
          <a:ln w="762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7556500" y="4546600"/>
            <a:ext cx="838200" cy="622300"/>
          </a:xfrm>
          <a:prstGeom prst="straightConnector1">
            <a:avLst/>
          </a:prstGeom>
          <a:ln w="762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2440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‘Organic’ connection:</a:t>
            </a:r>
            <a:endParaRPr lang="en-US" b="1" dirty="0"/>
          </a:p>
        </p:txBody>
      </p:sp>
      <p:pic>
        <p:nvPicPr>
          <p:cNvPr id="8" name="Picture 7" descr="facebook logo png transparent background.png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095" y="906485"/>
            <a:ext cx="918505" cy="9185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Screen Shot 2016-05-06 at 3.50.17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0" y="2040891"/>
            <a:ext cx="7302500" cy="44446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0" name="Straight Arrow Connector 9"/>
          <p:cNvCxnSpPr/>
          <p:nvPr/>
        </p:nvCxnSpPr>
        <p:spPr>
          <a:xfrm flipH="1">
            <a:off x="5880100" y="3378200"/>
            <a:ext cx="3033713" cy="1333500"/>
          </a:xfrm>
          <a:prstGeom prst="straightConnector1">
            <a:avLst/>
          </a:prstGeom>
          <a:ln w="5715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8546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‘Boosted’ connection:</a:t>
            </a:r>
            <a:endParaRPr lang="en-US" b="1" dirty="0"/>
          </a:p>
        </p:txBody>
      </p:sp>
      <p:pic>
        <p:nvPicPr>
          <p:cNvPr id="5" name="Content Placeholder 4" descr="Screen Shot 2016-01-29 at 8.50.43 AM.png"/>
          <p:cNvPicPr>
            <a:picLocks noGrp="1" noChangeAspect="1"/>
          </p:cNvPicPr>
          <p:nvPr>
            <p:ph sz="quarter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4" r="3273" b="-954"/>
          <a:stretch/>
        </p:blipFill>
        <p:spPr>
          <a:xfrm>
            <a:off x="1192931" y="2119768"/>
            <a:ext cx="6909669" cy="45484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 descr="facebook logo png transparent background.png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8847" y="855685"/>
            <a:ext cx="918505" cy="9185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12675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Twitter works </a:t>
            </a:r>
            <a:r>
              <a:rPr lang="is-IS" dirty="0" smtClean="0"/>
              <a:t>…</a:t>
            </a:r>
            <a:endParaRPr lang="en-US" dirty="0"/>
          </a:p>
        </p:txBody>
      </p:sp>
      <p:pic>
        <p:nvPicPr>
          <p:cNvPr id="6" name="Picture 5" descr="Screen Shot 2016-02-11 at 7.05.57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712" y="2156356"/>
            <a:ext cx="7658101" cy="33654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533403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Combination of factors </a:t>
            </a:r>
            <a:r>
              <a:rPr lang="is-IS" dirty="0" smtClean="0"/>
              <a:t>…</a:t>
            </a:r>
            <a:endParaRPr lang="en-US" dirty="0"/>
          </a:p>
        </p:txBody>
      </p:sp>
      <p:pic>
        <p:nvPicPr>
          <p:cNvPr id="4" name="Picture 3" descr="Screen Shot 2016-11-30 at 3.07.0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700" y="2038256"/>
            <a:ext cx="5080000" cy="47033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693890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Instagram</a:t>
            </a:r>
            <a:r>
              <a:rPr lang="en-US" dirty="0" smtClean="0"/>
              <a:t>: the real storyteller</a:t>
            </a:r>
            <a:endParaRPr lang="en-US" dirty="0"/>
          </a:p>
        </p:txBody>
      </p:sp>
      <p:pic>
        <p:nvPicPr>
          <p:cNvPr id="4" name="Picture 3" descr="Screen Shot 2016-11-30 at 8.51.58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0" y="2139856"/>
            <a:ext cx="5752843" cy="41974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Screen Shot 2016-11-30 at 8.51.03 AM.png">
            <a:hlinkClick r:id="rId3"/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3" t="34822" r="75000" b="10212"/>
          <a:stretch/>
        </p:blipFill>
        <p:spPr>
          <a:xfrm>
            <a:off x="7161213" y="3175000"/>
            <a:ext cx="1638300" cy="1701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831550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Seven days in November: the Big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2290762"/>
            <a:ext cx="7610476" cy="36707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 smtClean="0"/>
              <a:t>NCClinked</a:t>
            </a:r>
            <a:r>
              <a:rPr lang="en-US" dirty="0" smtClean="0"/>
              <a:t> activity from Nov</a:t>
            </a:r>
            <a:r>
              <a:rPr lang="en-US" dirty="0"/>
              <a:t>. 7</a:t>
            </a:r>
            <a:r>
              <a:rPr lang="en-US" dirty="0" smtClean="0"/>
              <a:t>-Nov</a:t>
            </a:r>
            <a:r>
              <a:rPr lang="en-US" dirty="0"/>
              <a:t>. 13 </a:t>
            </a:r>
            <a:r>
              <a:rPr lang="en-US" dirty="0" smtClean="0"/>
              <a:t>(</a:t>
            </a:r>
            <a:r>
              <a:rPr lang="en-US" b="1" dirty="0" smtClean="0"/>
              <a:t>REACH ONLY):</a:t>
            </a:r>
            <a:r>
              <a:rPr lang="en-US" dirty="0"/>
              <a:t> </a:t>
            </a:r>
          </a:p>
          <a:p>
            <a:pPr lvl="0"/>
            <a:r>
              <a:rPr lang="en-US" b="1" dirty="0"/>
              <a:t>5,023</a:t>
            </a:r>
            <a:r>
              <a:rPr lang="en-US" dirty="0"/>
              <a:t> on </a:t>
            </a:r>
            <a:r>
              <a:rPr lang="en-US" dirty="0" err="1"/>
              <a:t>Instagram</a:t>
            </a:r>
            <a:r>
              <a:rPr lang="en-US" dirty="0"/>
              <a:t> (impressions)</a:t>
            </a:r>
          </a:p>
          <a:p>
            <a:pPr lvl="0"/>
            <a:r>
              <a:rPr lang="en-US" b="1" dirty="0"/>
              <a:t>20,900</a:t>
            </a:r>
            <a:r>
              <a:rPr lang="en-US" dirty="0"/>
              <a:t> on Twitter (impressions)</a:t>
            </a:r>
          </a:p>
          <a:p>
            <a:pPr lvl="0"/>
            <a:r>
              <a:rPr lang="en-US" b="1" dirty="0" smtClean="0"/>
              <a:t>22,605</a:t>
            </a:r>
            <a:r>
              <a:rPr lang="en-US" dirty="0" smtClean="0"/>
              <a:t> on Facebook (reach)</a:t>
            </a:r>
            <a:endParaRPr lang="en-US" b="1" dirty="0" smtClean="0"/>
          </a:p>
          <a:p>
            <a:pPr marL="0" indent="0">
              <a:buNone/>
            </a:pPr>
            <a:r>
              <a:rPr lang="en-US" sz="6600" b="1" dirty="0" smtClean="0"/>
              <a:t>48,528</a:t>
            </a:r>
            <a:endParaRPr lang="en-US" sz="6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74341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4548" y="927100"/>
            <a:ext cx="3273552" cy="3365500"/>
          </a:xfrm>
        </p:spPr>
        <p:txBody>
          <a:bodyPr>
            <a:normAutofit/>
          </a:bodyPr>
          <a:lstStyle/>
          <a:p>
            <a:r>
              <a:rPr lang="en-US" b="1" dirty="0" smtClean="0"/>
              <a:t>THE POWER OF ONE STORY:</a:t>
            </a:r>
            <a:endParaRPr lang="en-US" b="1" dirty="0"/>
          </a:p>
        </p:txBody>
      </p:sp>
      <p:pic>
        <p:nvPicPr>
          <p:cNvPr id="4" name="Picture 3" descr="Screen Shot 2016-04-07 at 4.36.3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900" y="342900"/>
            <a:ext cx="5157587" cy="6337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111021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54646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Data tell stories: </a:t>
            </a:r>
            <a:r>
              <a:rPr lang="en-US" dirty="0" smtClean="0"/>
              <a:t>lessons? </a:t>
            </a:r>
            <a:endParaRPr lang="en-US" dirty="0"/>
          </a:p>
        </p:txBody>
      </p:sp>
      <p:pic>
        <p:nvPicPr>
          <p:cNvPr id="4" name="Content Placeholder 3" descr="Screen Shot 2015-11-01 at 7.20.50 AM.png"/>
          <p:cNvPicPr>
            <a:picLocks noGrp="1" noChangeAspect="1"/>
          </p:cNvPicPr>
          <p:nvPr>
            <p:ph sz="quarter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04" r="-2104" b="13909"/>
          <a:stretch/>
        </p:blipFill>
        <p:spPr>
          <a:xfrm>
            <a:off x="379047" y="1632556"/>
            <a:ext cx="8569569" cy="44714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56477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54646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Data tell stories: </a:t>
            </a:r>
            <a:r>
              <a:rPr lang="en-US" dirty="0" smtClean="0"/>
              <a:t>lessons? </a:t>
            </a:r>
            <a:endParaRPr lang="en-US" dirty="0"/>
          </a:p>
        </p:txBody>
      </p:sp>
      <p:pic>
        <p:nvPicPr>
          <p:cNvPr id="5" name="Content Placeholder 4" descr="Screen Shot 2015-12-02 at 1.21.58 PM.png"/>
          <p:cNvPicPr>
            <a:picLocks noGrp="1" noChangeAspect="1"/>
          </p:cNvPicPr>
          <p:nvPr>
            <p:ph sz="quarter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87" r="2793" b="13190"/>
          <a:stretch/>
        </p:blipFill>
        <p:spPr>
          <a:xfrm>
            <a:off x="420196" y="1595313"/>
            <a:ext cx="8420778" cy="43199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96922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Perception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erception">
      <a:fillStyleLst>
        <a:solidFill>
          <a:schemeClr val="phClr"/>
        </a:solidFill>
        <a:solidFill>
          <a:schemeClr val="phClr">
            <a:shade val="90000"/>
          </a:schemeClr>
        </a:solidFill>
        <a:solidFill>
          <a:schemeClr val="phClr">
            <a:shade val="80000"/>
          </a:schemeClr>
        </a:soli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bliqueTopRight"/>
            <a:lightRig rig="threePt" dir="tl"/>
          </a:scene3d>
          <a:sp3d>
            <a:bevelT w="25400" h="25400"/>
          </a:sp3d>
        </a:effectStyle>
        <a:effectStyle>
          <a:effectLst/>
          <a:scene3d>
            <a:camera prst="perspectiveFront" fov="4200000"/>
            <a:lightRig rig="balanced" dir="tl">
              <a:rot lat="0" lon="0" rev="18600000"/>
            </a:lightRig>
          </a:scene3d>
          <a:sp3d prstMaterial="metal">
            <a:bevelT w="63500" h="50800" prst="angle"/>
          </a:sp3d>
        </a:effectStyle>
      </a:effectStyleLst>
      <a:bgFillStyleLst>
        <a:solidFill>
          <a:schemeClr val="phClr">
            <a:tint val="90000"/>
          </a:schemeClr>
        </a:solidFill>
        <a:solidFill>
          <a:schemeClr val="phClr">
            <a:tint val="50000"/>
          </a:schemeClr>
        </a:solidFill>
        <a:solidFill>
          <a:schemeClr val="phClr">
            <a:shade val="60000"/>
          </a:schemeClr>
        </a:soli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Perception.thmx</Template>
  <TotalTime>365</TotalTime>
  <Words>618</Words>
  <Application>Microsoft Macintosh PowerPoint</Application>
  <PresentationFormat>On-screen Show (4:3)</PresentationFormat>
  <Paragraphs>69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Perception</vt:lpstr>
      <vt:lpstr>AUDIENCE</vt:lpstr>
      <vt:lpstr>Facebook is Eating the World</vt:lpstr>
      <vt:lpstr>Emily Bell, CJR 2016</vt:lpstr>
      <vt:lpstr>Let’s look at those FB algorithms</vt:lpstr>
      <vt:lpstr>FB still provides the strongest link</vt:lpstr>
      <vt:lpstr>Why we talk about FB ...</vt:lpstr>
      <vt:lpstr>What’s the best fit? The Big 3</vt:lpstr>
      <vt:lpstr>Connecting with audience</vt:lpstr>
      <vt:lpstr>Will Federman’s tips …</vt:lpstr>
      <vt:lpstr>Reality bites: Will’s tips translated</vt:lpstr>
      <vt:lpstr>Some of the tricks of the trade</vt:lpstr>
      <vt:lpstr>CASE STUDY: NCClinked.com</vt:lpstr>
      <vt:lpstr>NCClinked.com</vt:lpstr>
      <vt:lpstr>Driving traffic … 24-hour period</vt:lpstr>
      <vt:lpstr>‘Organic’ connection:</vt:lpstr>
      <vt:lpstr>‘Boosted’ connection:</vt:lpstr>
      <vt:lpstr>When Twitter works …</vt:lpstr>
      <vt:lpstr>Combination of factors …</vt:lpstr>
      <vt:lpstr>Instagram: the real storyteller</vt:lpstr>
      <vt:lpstr>Seven days in November: the Big 3</vt:lpstr>
      <vt:lpstr>THE POWER OF ONE STORY:</vt:lpstr>
      <vt:lpstr>Data tell stories: lessons? </vt:lpstr>
      <vt:lpstr>Data tell stories: lessons? </vt:lpstr>
    </vt:vector>
  </TitlesOfParts>
  <Company>NCC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</dc:title>
  <dc:creator>Kay ODonnell</dc:creator>
  <cp:lastModifiedBy>Kay ODonnell</cp:lastModifiedBy>
  <cp:revision>67</cp:revision>
  <dcterms:created xsi:type="dcterms:W3CDTF">2016-10-21T22:47:50Z</dcterms:created>
  <dcterms:modified xsi:type="dcterms:W3CDTF">2016-11-30T21:22:58Z</dcterms:modified>
</cp:coreProperties>
</file>